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76" r:id="rId4"/>
    <p:sldId id="263" r:id="rId5"/>
    <p:sldId id="267" r:id="rId6"/>
    <p:sldId id="265" r:id="rId7"/>
    <p:sldId id="268" r:id="rId8"/>
    <p:sldId id="285" r:id="rId9"/>
    <p:sldId id="266" r:id="rId10"/>
    <p:sldId id="259" r:id="rId11"/>
    <p:sldId id="274" r:id="rId12"/>
    <p:sldId id="277" r:id="rId13"/>
    <p:sldId id="282" r:id="rId14"/>
    <p:sldId id="280" r:id="rId15"/>
    <p:sldId id="286" r:id="rId16"/>
    <p:sldId id="269" r:id="rId17"/>
    <p:sldId id="289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-60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BBC9A0D-E030-41BE-9A7A-6B3779B77C06}" type="datetimeFigureOut">
              <a:rPr lang="hu-HU" smtClean="0"/>
              <a:t>2019. 09. 26.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B5534971-0F20-41EB-999A-53A976D346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7026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9A0D-E030-41BE-9A7A-6B3779B77C06}" type="datetimeFigureOut">
              <a:rPr lang="hu-HU" smtClean="0"/>
              <a:t>2019. 09. 26.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4971-0F20-41EB-999A-53A976D346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500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9A0D-E030-41BE-9A7A-6B3779B77C06}" type="datetimeFigureOut">
              <a:rPr lang="hu-HU" smtClean="0"/>
              <a:t>2019. 09. 26.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4971-0F20-41EB-999A-53A976D346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3104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9A0D-E030-41BE-9A7A-6B3779B77C06}" type="datetimeFigureOut">
              <a:rPr lang="hu-HU" smtClean="0"/>
              <a:t>2019. 09. 26.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4971-0F20-41EB-999A-53A976D346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5103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9A0D-E030-41BE-9A7A-6B3779B77C06}" type="datetimeFigureOut">
              <a:rPr lang="hu-HU" smtClean="0"/>
              <a:t>2019. 09. 26.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4971-0F20-41EB-999A-53A976D346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4534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9A0D-E030-41BE-9A7A-6B3779B77C06}" type="datetimeFigureOut">
              <a:rPr lang="hu-HU" smtClean="0"/>
              <a:t>2019. 09. 26.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4971-0F20-41EB-999A-53A976D346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2246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9A0D-E030-41BE-9A7A-6B3779B77C06}" type="datetimeFigureOut">
              <a:rPr lang="hu-HU" smtClean="0"/>
              <a:t>2019. 09. 26.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4971-0F20-41EB-999A-53A976D346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1856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9A0D-E030-41BE-9A7A-6B3779B77C06}" type="datetimeFigureOut">
              <a:rPr lang="hu-HU" smtClean="0"/>
              <a:t>2019. 09. 26.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4971-0F20-41EB-999A-53A976D3468D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20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9A0D-E030-41BE-9A7A-6B3779B77C06}" type="datetimeFigureOut">
              <a:rPr lang="hu-HU" smtClean="0"/>
              <a:t>2019. 09. 26.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4971-0F20-41EB-999A-53A976D346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548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9A0D-E030-41BE-9A7A-6B3779B77C06}" type="datetimeFigureOut">
              <a:rPr lang="hu-HU" smtClean="0"/>
              <a:t>2019. 09. 26.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4971-0F20-41EB-999A-53A976D346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9068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9A0D-E030-41BE-9A7A-6B3779B77C06}" type="datetimeFigureOut">
              <a:rPr lang="hu-HU" smtClean="0"/>
              <a:t>2019. 09. 26.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4971-0F20-41EB-999A-53A976D346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528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9A0D-E030-41BE-9A7A-6B3779B77C06}" type="datetimeFigureOut">
              <a:rPr lang="hu-HU" smtClean="0"/>
              <a:t>2019. 09. 26.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4971-0F20-41EB-999A-53A976D346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312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9A0D-E030-41BE-9A7A-6B3779B77C06}" type="datetimeFigureOut">
              <a:rPr lang="hu-HU" smtClean="0"/>
              <a:t>2019. 09. 26.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4971-0F20-41EB-999A-53A976D346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283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9A0D-E030-41BE-9A7A-6B3779B77C06}" type="datetimeFigureOut">
              <a:rPr lang="hu-HU" smtClean="0"/>
              <a:t>2019. 09. 26.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4971-0F20-41EB-999A-53A976D346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928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9A0D-E030-41BE-9A7A-6B3779B77C06}" type="datetimeFigureOut">
              <a:rPr lang="hu-HU" smtClean="0"/>
              <a:t>2019. 09. 26.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4971-0F20-41EB-999A-53A976D346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182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9A0D-E030-41BE-9A7A-6B3779B77C06}" type="datetimeFigureOut">
              <a:rPr lang="hu-HU" smtClean="0"/>
              <a:t>2019. 09. 26.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4971-0F20-41EB-999A-53A976D346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20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9A0D-E030-41BE-9A7A-6B3779B77C06}" type="datetimeFigureOut">
              <a:rPr lang="hu-HU" smtClean="0"/>
              <a:t>2019. 09. 26.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4971-0F20-41EB-999A-53A976D346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49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BC9A0D-E030-41BE-9A7A-6B3779B77C06}" type="datetimeFigureOut">
              <a:rPr lang="hu-HU" smtClean="0"/>
              <a:t>2019. 09. 26.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534971-0F20-41EB-999A-53A976D346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8295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dbrainwork@gmail.com" TargetMode="External"/><Relationship Id="rId2" Type="http://schemas.openxmlformats.org/officeDocument/2006/relationships/hyperlink" Target="https://www.brainactivity.onlin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171" y="1447800"/>
            <a:ext cx="8825658" cy="3329581"/>
          </a:xfrm>
        </p:spPr>
        <p:txBody>
          <a:bodyPr anchor="ctr"/>
          <a:lstStyle/>
          <a:p>
            <a:pPr algn="ctr"/>
            <a:r>
              <a:rPr lang="hu-HU" dirty="0"/>
              <a:t>Az EEG és a Neurofeedback</a:t>
            </a:r>
          </a:p>
        </p:txBody>
      </p:sp>
    </p:spTree>
    <p:extLst>
      <p:ext uri="{BB962C8B-B14F-4D97-AF65-F5344CB8AC3E}">
        <p14:creationId xmlns:p14="http://schemas.microsoft.com/office/powerpoint/2010/main" val="234946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7" y="283334"/>
            <a:ext cx="10515600" cy="6400800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5-100 </a:t>
            </a:r>
            <a:r>
              <a:rPr lang="el-GR" dirty="0"/>
              <a:t>μ</a:t>
            </a:r>
            <a:r>
              <a:rPr lang="hu-HU" dirty="0"/>
              <a:t>V amplitúdó</a:t>
            </a:r>
          </a:p>
          <a:p>
            <a:r>
              <a:rPr lang="hu-HU" dirty="0"/>
              <a:t>frekvencia erősség (mennyire van jelen egy frekvencia tartomány (Fourier transzformáció), és lokalizáció (az NF felhasználás esetében valós időben)</a:t>
            </a:r>
          </a:p>
          <a:p>
            <a:r>
              <a:rPr lang="hu-HU" dirty="0"/>
              <a:t>delta (&lt;4 Hz)</a:t>
            </a:r>
          </a:p>
          <a:p>
            <a:pPr lvl="1"/>
            <a:r>
              <a:rPr lang="hu-HU" dirty="0"/>
              <a:t>gyermekeknél éber állapotban,</a:t>
            </a:r>
          </a:p>
          <a:p>
            <a:pPr lvl="1"/>
            <a:r>
              <a:rPr lang="hu-HU" dirty="0"/>
              <a:t>felnőttekre alvás alatt jellemző mintázat (frontális)</a:t>
            </a:r>
          </a:p>
          <a:p>
            <a:pPr lvl="1"/>
            <a:r>
              <a:rPr lang="hu-HU" dirty="0"/>
              <a:t>általában csökkent agyi tevékenységre utal.</a:t>
            </a:r>
          </a:p>
          <a:p>
            <a:r>
              <a:rPr lang="hu-HU" dirty="0"/>
              <a:t>théta (4-8 Hz)</a:t>
            </a:r>
          </a:p>
          <a:p>
            <a:pPr lvl="1"/>
            <a:r>
              <a:rPr lang="hu-HU" dirty="0"/>
              <a:t>gyermekeknél a serdülőkorban</a:t>
            </a:r>
          </a:p>
          <a:p>
            <a:pPr lvl="1"/>
            <a:r>
              <a:rPr lang="hu-HU" dirty="0" err="1"/>
              <a:t>fronto-temporális</a:t>
            </a:r>
            <a:r>
              <a:rPr lang="hu-HU" dirty="0"/>
              <a:t>, </a:t>
            </a:r>
            <a:r>
              <a:rPr lang="hu-HU" dirty="0" err="1"/>
              <a:t>hippocampus</a:t>
            </a:r>
            <a:endParaRPr lang="hu-HU" dirty="0"/>
          </a:p>
          <a:p>
            <a:pPr lvl="1"/>
            <a:r>
              <a:rPr lang="hu-HU" dirty="0"/>
              <a:t>fáradtság esetén</a:t>
            </a:r>
          </a:p>
          <a:p>
            <a:r>
              <a:rPr lang="hu-HU" dirty="0"/>
              <a:t>alfa (8-12 Hz)</a:t>
            </a:r>
          </a:p>
          <a:p>
            <a:pPr lvl="1"/>
            <a:r>
              <a:rPr lang="hu-HU" dirty="0"/>
              <a:t>relaxációval hozható összefüggésbe és</a:t>
            </a:r>
          </a:p>
          <a:p>
            <a:pPr lvl="1"/>
            <a:r>
              <a:rPr lang="hu-HU" dirty="0"/>
              <a:t>alapjában véve az agy pihenő állapotát jellemzi</a:t>
            </a:r>
          </a:p>
          <a:p>
            <a:pPr lvl="1"/>
            <a:r>
              <a:rPr lang="hu-HU" dirty="0"/>
              <a:t>csukott szemmel 5 percen belül (</a:t>
            </a:r>
            <a:r>
              <a:rPr lang="hu-HU" dirty="0" err="1"/>
              <a:t>occipitalis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az agy hátsó harmadában </a:t>
            </a:r>
          </a:p>
          <a:p>
            <a:pPr lvl="1"/>
            <a:r>
              <a:rPr lang="hu-HU" dirty="0"/>
              <a:t>tréningezésükkel </a:t>
            </a:r>
            <a:r>
              <a:rPr lang="hu-HU" dirty="0" err="1"/>
              <a:t>stresszkezelési</a:t>
            </a:r>
            <a:r>
              <a:rPr lang="hu-HU" dirty="0"/>
              <a:t> problémák orvosolhatóak</a:t>
            </a:r>
          </a:p>
          <a:p>
            <a:r>
              <a:rPr lang="hu-HU" dirty="0"/>
              <a:t>béta (12-25 Hz felosztva béta-1/sensorimotor rhythm (SMR), 12-15 Hz, és béta-2, 15-25 Hz)</a:t>
            </a:r>
          </a:p>
          <a:p>
            <a:pPr lvl="1"/>
            <a:r>
              <a:rPr lang="hu-HU" dirty="0"/>
              <a:t>mentális, intellektuális aktivitás, koncentráció erős figyelem és éberség állapota. </a:t>
            </a:r>
          </a:p>
          <a:p>
            <a:pPr lvl="1"/>
            <a:r>
              <a:rPr lang="hu-HU" dirty="0"/>
              <a:t>tréningezésükkel a munkafolyamatok hatékonysága növelhető</a:t>
            </a:r>
          </a:p>
          <a:p>
            <a:r>
              <a:rPr lang="hu-HU" dirty="0"/>
              <a:t>gamma (38-50 Hz 150Hz-ig)</a:t>
            </a:r>
          </a:p>
          <a:p>
            <a:pPr lvl="1"/>
            <a:r>
              <a:rPr lang="hu-HU" dirty="0"/>
              <a:t>Emlékezet</a:t>
            </a:r>
          </a:p>
          <a:p>
            <a:pPr lvl="1"/>
            <a:r>
              <a:rPr lang="hu-HU" dirty="0" err="1"/>
              <a:t>szomatoszenzoros</a:t>
            </a:r>
            <a:endParaRPr lang="hu-H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277" y="1316269"/>
            <a:ext cx="4003655" cy="536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65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5750"/>
            <a:ext cx="10515600" cy="6305550"/>
          </a:xfrm>
        </p:spPr>
        <p:txBody>
          <a:bodyPr>
            <a:normAutofit/>
          </a:bodyPr>
          <a:lstStyle/>
          <a:p>
            <a:r>
              <a:rPr lang="hu-HU" dirty="0"/>
              <a:t>az alfa-ritmus regisztrálása. Ha a vizsgálati személy behunyt szemmel, teljes testi és szellemi nyugalomban fekszik, az EEG-ben megjelenik a 7-13 Hz frekvenciájú és 50 </a:t>
            </a:r>
            <a:r>
              <a:rPr lang="el-GR" dirty="0"/>
              <a:t>μ</a:t>
            </a:r>
            <a:r>
              <a:rPr lang="hu-HU" dirty="0"/>
              <a:t>V körüli amplitúdójú alfa-aktivitás. Az alfa-ritmus elsősorban az </a:t>
            </a:r>
            <a:r>
              <a:rPr lang="hu-HU" dirty="0" err="1"/>
              <a:t>okcipitális</a:t>
            </a:r>
            <a:r>
              <a:rPr lang="hu-HU" dirty="0"/>
              <a:t> és a hátsó </a:t>
            </a:r>
            <a:r>
              <a:rPr lang="hu-HU" dirty="0" err="1"/>
              <a:t>parietális</a:t>
            </a:r>
            <a:r>
              <a:rPr lang="hu-HU" dirty="0"/>
              <a:t> területekről vezethető el. Felszólítjuk tehát a vizsgálati személyt, hogy hunyja le szemeit, feküdjön nyugodtan, laza állapotban, lehetőleg ne gondoljon „semmire”. Hamarosan az alfa-hullámok megjelenését figyelhetjük meg. Fontos, hogy a megfigyelő hallgatóság csendben maradjon!</a:t>
            </a:r>
          </a:p>
          <a:p>
            <a:r>
              <a:rPr lang="hu-HU" dirty="0"/>
              <a:t>a béta-ritmus regisztrálása. Amikor az EEG már folyamatos alfa-tevékenységet mutat, utasítjuk a vizsgálati személyt, hogy nyissa ki szemeit. Ennek hatására eltűnik az alfa-aktivitás és megjelenik a 13 Hz-nél nagyobb frekvenciájú és 30 </a:t>
            </a:r>
            <a:r>
              <a:rPr lang="el-GR" dirty="0"/>
              <a:t>μ</a:t>
            </a:r>
            <a:r>
              <a:rPr lang="hu-HU" dirty="0" err="1"/>
              <a:t>V-nál</a:t>
            </a:r>
            <a:r>
              <a:rPr lang="hu-HU" dirty="0"/>
              <a:t> kisebb amplitúdójú béta-ritmus, vagyis a szinkronizált EEG diszinkronizálódik. A vizsgálat további részében váltsuk ki a folyamatos alfa-aktivitás deszinkronizációját a következő módokon: hanginger alkalmazása (pl. taps); a bőr ingerlése (pl. a vizsgálati személy kezének megérintése, megszorítása); szellemi tevékenység végeztetése (pl. egy számtani feladatot oldatunk meg). </a:t>
            </a:r>
          </a:p>
          <a:p>
            <a:r>
              <a:rPr lang="hu-HU" dirty="0"/>
              <a:t>akaratlagos hiperventiláció hatása. A vizsgálati személy 3 percen keresztül fokozza légzési frekvenciáját (percenként 20-25 be- és kilégzés). </a:t>
            </a:r>
          </a:p>
          <a:p>
            <a:r>
              <a:rPr lang="hu-HU" dirty="0"/>
              <a:t>szemmozgási műtermék vizsgálata. Kérjük meg a kísérleti személyt, hogy csukott szemhéjai alatt szemével tekintsen jobbra, majd balra.</a:t>
            </a:r>
          </a:p>
          <a:p>
            <a:r>
              <a:rPr lang="hu-HU" dirty="0"/>
              <a:t>szemnyitás hatása</a:t>
            </a:r>
          </a:p>
          <a:p>
            <a:r>
              <a:rPr lang="hu-HU" dirty="0"/>
              <a:t>a rágóizmok működésének hatása</a:t>
            </a:r>
          </a:p>
          <a:p>
            <a:r>
              <a:rPr lang="hu-HU" dirty="0"/>
              <a:t>hangadás hatása. Kérjük meg a kísérleti személyt, hogy mondja ki a nevét.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5541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Neurofeedback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245" y="2259513"/>
            <a:ext cx="6560435" cy="4451680"/>
          </a:xfrm>
        </p:spPr>
        <p:txBody>
          <a:bodyPr>
            <a:normAutofit fontScale="92500"/>
          </a:bodyPr>
          <a:lstStyle/>
          <a:p>
            <a:r>
              <a:rPr lang="hu-HU" sz="2800" dirty="0"/>
              <a:t>a neurofeedback során EEG mérés történik az agy elektromos tevékenységéről elektródák révén, amely alapján visszajelzést kap a tréning alanya az agyműködéséről</a:t>
            </a:r>
          </a:p>
          <a:p>
            <a:r>
              <a:rPr lang="hu-HU" sz="2800" dirty="0"/>
              <a:t>1960</a:t>
            </a:r>
          </a:p>
          <a:p>
            <a:r>
              <a:rPr lang="hu-HU" sz="2800" dirty="0"/>
              <a:t>alfa hullámok és relaxáció, epilepszia, légi forgalom</a:t>
            </a:r>
          </a:p>
          <a:p>
            <a:r>
              <a:rPr lang="hu-HU" sz="2800" dirty="0"/>
              <a:t>visszajelzés</a:t>
            </a:r>
          </a:p>
          <a:p>
            <a:r>
              <a:rPr lang="hu-HU" sz="2800" dirty="0"/>
              <a:t>terápiás eljárás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680" y="2193862"/>
            <a:ext cx="4979320" cy="331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56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Felhasználása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326624"/>
            <a:ext cx="10131425" cy="3649133"/>
          </a:xfrm>
        </p:spPr>
        <p:txBody>
          <a:bodyPr>
            <a:normAutofit fontScale="92500" lnSpcReduction="20000"/>
          </a:bodyPr>
          <a:lstStyle/>
          <a:p>
            <a:r>
              <a:rPr lang="hu-HU" sz="2400" dirty="0"/>
              <a:t>Figyelemzavar</a:t>
            </a:r>
          </a:p>
          <a:p>
            <a:r>
              <a:rPr lang="hu-HU" sz="2400" dirty="0"/>
              <a:t>Epilepszia</a:t>
            </a:r>
          </a:p>
          <a:p>
            <a:r>
              <a:rPr lang="hu-HU" sz="2400" dirty="0"/>
              <a:t>Autizmus spektrumzavar</a:t>
            </a:r>
          </a:p>
          <a:p>
            <a:r>
              <a:rPr lang="hu-HU" sz="2400" dirty="0"/>
              <a:t>Tanulási zavar</a:t>
            </a:r>
          </a:p>
          <a:p>
            <a:r>
              <a:rPr lang="hu-HU" sz="2400" dirty="0"/>
              <a:t>Fejfájás</a:t>
            </a:r>
          </a:p>
          <a:p>
            <a:r>
              <a:rPr lang="hu-HU" sz="2400" dirty="0"/>
              <a:t>Szorongásos kórképek</a:t>
            </a:r>
          </a:p>
          <a:p>
            <a:r>
              <a:rPr lang="hu-HU" sz="2400" dirty="0"/>
              <a:t>Függőségek</a:t>
            </a:r>
          </a:p>
          <a:p>
            <a:r>
              <a:rPr lang="hu-HU" sz="2400" dirty="0" err="1"/>
              <a:t>Demencia</a:t>
            </a:r>
            <a:endParaRPr lang="hu-HU" sz="2400" dirty="0"/>
          </a:p>
          <a:p>
            <a:r>
              <a:rPr lang="hu-HU" sz="2400" dirty="0"/>
              <a:t>Teljesítmény fokozás (IQ, figyelem, kreativitás)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329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Neurofeedback és az ADHD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7513"/>
            <a:ext cx="10515600" cy="5032375"/>
          </a:xfrm>
        </p:spPr>
        <p:txBody>
          <a:bodyPr>
            <a:normAutofit/>
          </a:bodyPr>
          <a:lstStyle/>
          <a:p>
            <a:r>
              <a:rPr lang="hu-HU" sz="2000" dirty="0"/>
              <a:t>ADHD témakörben 1970-től folynak kutatások</a:t>
            </a:r>
          </a:p>
          <a:p>
            <a:r>
              <a:rPr lang="hu-HU" sz="2000" dirty="0"/>
              <a:t>gyerekek és felnőttek esetében magas a theta aktivitás nyugalmi helyzetben a </a:t>
            </a:r>
            <a:r>
              <a:rPr lang="hu-HU" sz="2000" dirty="0" err="1"/>
              <a:t>frontocentrális</a:t>
            </a:r>
            <a:r>
              <a:rPr lang="hu-HU" sz="2000" dirty="0"/>
              <a:t> területeken</a:t>
            </a:r>
          </a:p>
          <a:p>
            <a:pPr lvl="1"/>
            <a:r>
              <a:rPr lang="hu-HU" sz="2000" dirty="0"/>
              <a:t>alapvetően csökkent kérgi aktivitásra vezethető vissza (alacsony </a:t>
            </a:r>
            <a:r>
              <a:rPr lang="hu-HU" sz="2000" dirty="0" err="1"/>
              <a:t>arousal</a:t>
            </a:r>
            <a:r>
              <a:rPr lang="hu-HU" sz="2000" dirty="0"/>
              <a:t>). </a:t>
            </a:r>
          </a:p>
          <a:p>
            <a:pPr lvl="1"/>
            <a:r>
              <a:rPr lang="hu-HU" sz="2000" dirty="0"/>
              <a:t>A magas theta aktivitás azonban más neurológiai kórképekre is jellemző (pl. epilepszia)</a:t>
            </a:r>
          </a:p>
          <a:p>
            <a:r>
              <a:rPr lang="hu-HU" sz="2000" dirty="0"/>
              <a:t>a magas theta aktivitás és a béta frekvencia tartomány figyelmi folyamatokhoz kötöttsége miatt ezeknek a hányadosát (theta/béta ratio, </a:t>
            </a:r>
            <a:r>
              <a:rPr lang="el-GR" sz="2000" dirty="0"/>
              <a:t>θ/β) </a:t>
            </a:r>
            <a:r>
              <a:rPr lang="hu-HU" sz="2000" dirty="0"/>
              <a:t>vizsgálták a legtöbbet</a:t>
            </a:r>
          </a:p>
          <a:p>
            <a:r>
              <a:rPr lang="hu-HU" sz="2000" dirty="0"/>
              <a:t>kimutatták, hogy a magas </a:t>
            </a:r>
            <a:r>
              <a:rPr lang="el-GR" sz="2000" dirty="0"/>
              <a:t>θ/β </a:t>
            </a:r>
            <a:r>
              <a:rPr lang="hu-HU" sz="2000" dirty="0"/>
              <a:t>egészségesek és </a:t>
            </a:r>
            <a:r>
              <a:rPr lang="hu-HU" sz="2000" dirty="0" err="1"/>
              <a:t>ADHD-s</a:t>
            </a:r>
            <a:r>
              <a:rPr lang="hu-HU" sz="2000" dirty="0"/>
              <a:t> betegek esetében is gyorsabb reakcióidővel jár együtt a kísérleti helyzetekben. Azonban ez a fajta gyorsabb reakció magasabb hiba aránnyal és impulzivitással jár együtt</a:t>
            </a:r>
          </a:p>
          <a:p>
            <a:r>
              <a:rPr lang="hu-HU" sz="2000" dirty="0"/>
              <a:t>ADHD esetében a legrobosztusabb EEG eredmény a korképen belül</a:t>
            </a:r>
          </a:p>
        </p:txBody>
      </p:sp>
    </p:spTree>
    <p:extLst>
      <p:ext uri="{BB962C8B-B14F-4D97-AF65-F5344CB8AC3E}">
        <p14:creationId xmlns:p14="http://schemas.microsoft.com/office/powerpoint/2010/main" val="1389530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655" t="14040" r="33799" b="14482"/>
          <a:stretch/>
        </p:blipFill>
        <p:spPr>
          <a:xfrm>
            <a:off x="3065172" y="0"/>
            <a:ext cx="5911404" cy="68768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068947"/>
            <a:ext cx="2189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Kaiser, </a:t>
            </a:r>
            <a:r>
              <a:rPr lang="hu-HU" dirty="0" err="1"/>
              <a:t>Othmer</a:t>
            </a:r>
            <a:r>
              <a:rPr lang="hu-HU" dirty="0"/>
              <a:t>, 2000</a:t>
            </a:r>
          </a:p>
        </p:txBody>
      </p:sp>
    </p:spTree>
    <p:extLst>
      <p:ext uri="{BB962C8B-B14F-4D97-AF65-F5344CB8AC3E}">
        <p14:creationId xmlns:p14="http://schemas.microsoft.com/office/powerpoint/2010/main" val="1162616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49705"/>
            <a:ext cx="10515600" cy="5527258"/>
          </a:xfrm>
        </p:spPr>
        <p:txBody>
          <a:bodyPr>
            <a:normAutofit/>
          </a:bodyPr>
          <a:lstStyle/>
          <a:p>
            <a:r>
              <a:rPr lang="hu-HU" dirty="0"/>
              <a:t>Dr. Joel </a:t>
            </a:r>
            <a:r>
              <a:rPr lang="hu-HU" dirty="0" err="1"/>
              <a:t>Lubar</a:t>
            </a:r>
            <a:r>
              <a:rPr lang="hu-HU" dirty="0"/>
              <a:t> és kollégái (</a:t>
            </a:r>
            <a:r>
              <a:rPr lang="hu-HU" dirty="0" err="1"/>
              <a:t>Lubar</a:t>
            </a:r>
            <a:r>
              <a:rPr lang="hu-HU" dirty="0"/>
              <a:t> et </a:t>
            </a:r>
            <a:r>
              <a:rPr lang="hu-HU" dirty="0" err="1"/>
              <a:t>al</a:t>
            </a:r>
            <a:r>
              <a:rPr lang="hu-HU" dirty="0"/>
              <a:t>. 1995) csakúgy, mint sokan mások klinikai tesztekkel igazolták, hogy az agyat lehetséges átképezni</a:t>
            </a:r>
          </a:p>
          <a:p>
            <a:r>
              <a:rPr lang="hu-HU" dirty="0" err="1"/>
              <a:t>Levesque</a:t>
            </a:r>
            <a:r>
              <a:rPr lang="hu-HU" dirty="0"/>
              <a:t> egy </a:t>
            </a:r>
            <a:r>
              <a:rPr lang="hu-HU" dirty="0" err="1"/>
              <a:t>nemrégi</a:t>
            </a:r>
            <a:r>
              <a:rPr lang="hu-HU" dirty="0"/>
              <a:t> tanulmányában (</a:t>
            </a:r>
            <a:r>
              <a:rPr lang="hu-HU" dirty="0" err="1"/>
              <a:t>Levesque</a:t>
            </a:r>
            <a:r>
              <a:rPr lang="hu-HU" dirty="0"/>
              <a:t>, </a:t>
            </a:r>
            <a:r>
              <a:rPr lang="hu-HU" dirty="0" err="1"/>
              <a:t>Beauregard</a:t>
            </a:r>
            <a:r>
              <a:rPr lang="hu-HU" dirty="0"/>
              <a:t> &amp; </a:t>
            </a:r>
            <a:r>
              <a:rPr lang="hu-HU" dirty="0" err="1"/>
              <a:t>Mensour</a:t>
            </a:r>
            <a:r>
              <a:rPr lang="hu-HU" dirty="0"/>
              <a:t>, 2006) </a:t>
            </a:r>
            <a:r>
              <a:rPr lang="hu-HU" dirty="0" err="1"/>
              <a:t>fMRI-vel</a:t>
            </a:r>
            <a:r>
              <a:rPr lang="hu-HU" dirty="0"/>
              <a:t> (funkcionális mágneses rezonancia képalkotás) dokumentálták a figyelemhiányos zavarban szenvedő gyermekeknél tapasztalható pozitív agyműködés változást a neurofeedback kezelés után (ACC).</a:t>
            </a:r>
          </a:p>
          <a:p>
            <a:r>
              <a:rPr lang="hu-HU" dirty="0" err="1"/>
              <a:t>Rossiter</a:t>
            </a:r>
            <a:r>
              <a:rPr lang="hu-HU" dirty="0"/>
              <a:t> es </a:t>
            </a:r>
            <a:r>
              <a:rPr lang="hu-HU" dirty="0" err="1"/>
              <a:t>LaVaque</a:t>
            </a:r>
            <a:r>
              <a:rPr lang="hu-HU" dirty="0"/>
              <a:t> (1995) azt bizonyították, hogy már 20 neurofeedback kezelés eredményeképp létrejövő figyelem és összpontosítás javulása összehasonlítható a </a:t>
            </a:r>
            <a:r>
              <a:rPr lang="hu-HU" dirty="0" err="1"/>
              <a:t>Ritalin</a:t>
            </a:r>
            <a:r>
              <a:rPr lang="hu-HU" dirty="0"/>
              <a:t> nevű gyógyszer alkalmazásával (annak minden káros mellékhatása nélkül)</a:t>
            </a:r>
          </a:p>
          <a:p>
            <a:r>
              <a:rPr lang="hu-HU" dirty="0"/>
              <a:t>más kutatók (</a:t>
            </a:r>
            <a:r>
              <a:rPr lang="hu-HU" dirty="0" err="1"/>
              <a:t>Monastra</a:t>
            </a:r>
            <a:r>
              <a:rPr lang="hu-HU" dirty="0"/>
              <a:t> et </a:t>
            </a:r>
            <a:r>
              <a:rPr lang="hu-HU" dirty="0" err="1"/>
              <a:t>al</a:t>
            </a:r>
            <a:r>
              <a:rPr lang="hu-HU" dirty="0"/>
              <a:t>, 2002) úgy találták, hogy a neurofeedback nagyobb javulást eredményezett, mint a </a:t>
            </a:r>
            <a:r>
              <a:rPr lang="hu-HU" dirty="0" err="1"/>
              <a:t>Ritalin</a:t>
            </a:r>
            <a:endParaRPr lang="hu-HU" dirty="0"/>
          </a:p>
          <a:p>
            <a:r>
              <a:rPr lang="hu-HU" dirty="0"/>
              <a:t>ADHD-ban szenvedő gyermekek és felnőttek esetében több tanulmány is született, </a:t>
            </a:r>
            <a:r>
              <a:rPr lang="hu-HU" dirty="0" err="1"/>
              <a:t>fMRI</a:t>
            </a:r>
            <a:r>
              <a:rPr lang="hu-HU" dirty="0"/>
              <a:t> vizsgálatok segítségével, amelyek során meghatározták a kórképben érintett agyterületeket (például a </a:t>
            </a:r>
            <a:r>
              <a:rPr lang="hu-HU" dirty="0" err="1"/>
              <a:t>posterior</a:t>
            </a:r>
            <a:r>
              <a:rPr lang="hu-HU" dirty="0"/>
              <a:t> </a:t>
            </a:r>
            <a:r>
              <a:rPr lang="hu-HU" dirty="0" err="1"/>
              <a:t>cingulate</a:t>
            </a:r>
            <a:r>
              <a:rPr lang="hu-HU" dirty="0"/>
              <a:t> </a:t>
            </a:r>
            <a:r>
              <a:rPr lang="hu-HU" dirty="0" err="1"/>
              <a:t>cortex</a:t>
            </a:r>
            <a:r>
              <a:rPr lang="hu-HU" dirty="0"/>
              <a:t> és </a:t>
            </a:r>
            <a:r>
              <a:rPr lang="hu-HU" dirty="0" err="1"/>
              <a:t>medial</a:t>
            </a:r>
            <a:r>
              <a:rPr lang="hu-HU" dirty="0"/>
              <a:t> </a:t>
            </a:r>
            <a:r>
              <a:rPr lang="hu-HU" dirty="0" err="1"/>
              <a:t>prefrontal</a:t>
            </a:r>
            <a:r>
              <a:rPr lang="hu-HU" dirty="0"/>
              <a:t> </a:t>
            </a:r>
            <a:r>
              <a:rPr lang="hu-HU" dirty="0" err="1"/>
              <a:t>cortex</a:t>
            </a:r>
            <a:r>
              <a:rPr lang="hu-HU" dirty="0"/>
              <a:t>) </a:t>
            </a:r>
            <a:r>
              <a:rPr lang="hu-HU" dirty="0" err="1"/>
              <a:t>és</a:t>
            </a:r>
            <a:r>
              <a:rPr lang="hu-HU" dirty="0"/>
              <a:t> azok együttműködésének problémáit (</a:t>
            </a:r>
            <a:r>
              <a:rPr lang="hu-HU" dirty="0" err="1"/>
              <a:t>szinkronizáció</a:t>
            </a:r>
            <a:r>
              <a:rPr lang="hu-HU" dirty="0"/>
              <a:t> hiánya)</a:t>
            </a:r>
          </a:p>
          <a:p>
            <a:r>
              <a:rPr lang="hu-HU" dirty="0"/>
              <a:t>további felhasználási lehetőség lehet a gyógyszerhatékonyság előrejelzése, egyes kutatók kapcsolatot találtak bizonyos agyi aktivitási jellegzetességek és a gyógyszeres terápia hatékonysága között. </a:t>
            </a:r>
          </a:p>
        </p:txBody>
      </p:sp>
    </p:spTree>
    <p:extLst>
      <p:ext uri="{BB962C8B-B14F-4D97-AF65-F5344CB8AC3E}">
        <p14:creationId xmlns:p14="http://schemas.microsoft.com/office/powerpoint/2010/main" val="4093458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C33C2-D53B-4D85-9891-365577CE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err="1"/>
              <a:t>Köszönöm</a:t>
            </a:r>
            <a:r>
              <a:rPr lang="en-US" sz="4800" b="1" dirty="0"/>
              <a:t> a </a:t>
            </a:r>
            <a:r>
              <a:rPr lang="en-US" sz="4800" b="1" dirty="0" err="1"/>
              <a:t>figyelmet</a:t>
            </a:r>
            <a:r>
              <a:rPr lang="en-US" sz="4800" b="1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EC1C8-955C-465B-B6F3-6A69DBB8D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https://www.brainactivity.online</a:t>
            </a:r>
            <a:endParaRPr lang="en-US" sz="4800" b="1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en-US" sz="4800" b="1" dirty="0">
                <a:solidFill>
                  <a:schemeClr val="tx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pdbrainwork@gmail.com</a:t>
            </a:r>
            <a:endParaRPr lang="en-US" sz="4800" b="1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7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Alapjai és története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89842"/>
            <a:ext cx="7644571" cy="4884822"/>
          </a:xfrm>
        </p:spPr>
        <p:txBody>
          <a:bodyPr>
            <a:normAutofit/>
          </a:bodyPr>
          <a:lstStyle/>
          <a:p>
            <a:r>
              <a:rPr lang="hu-HU" dirty="0"/>
              <a:t>az agyi elektromos aktivitást mérhető</a:t>
            </a:r>
          </a:p>
          <a:p>
            <a:pPr lvl="1"/>
            <a:r>
              <a:rPr lang="hu-HU" dirty="0"/>
              <a:t>Richard </a:t>
            </a:r>
            <a:r>
              <a:rPr lang="hu-HU" dirty="0" err="1"/>
              <a:t>Caton</a:t>
            </a:r>
            <a:r>
              <a:rPr lang="hu-HU" dirty="0"/>
              <a:t> 1875</a:t>
            </a:r>
          </a:p>
          <a:p>
            <a:pPr lvl="1"/>
            <a:r>
              <a:rPr lang="hu-HU" dirty="0" err="1"/>
              <a:t>pyramis</a:t>
            </a:r>
            <a:r>
              <a:rPr lang="hu-HU" dirty="0"/>
              <a:t> sejtek elektromos dipólusa</a:t>
            </a:r>
          </a:p>
          <a:p>
            <a:pPr lvl="1"/>
            <a:r>
              <a:rPr lang="hu-HU" dirty="0"/>
              <a:t>vertikális elhelyezkedés</a:t>
            </a:r>
          </a:p>
          <a:p>
            <a:r>
              <a:rPr lang="hu-HU" dirty="0"/>
              <a:t>agykérgi aktivitáshoz kötött funkciók</a:t>
            </a:r>
          </a:p>
          <a:p>
            <a:pPr lvl="1"/>
            <a:r>
              <a:rPr lang="hu-HU" dirty="0"/>
              <a:t>tanulás és az emlékezés, az érzések, érzelmek, öntudat, motoros funkciók</a:t>
            </a:r>
          </a:p>
          <a:p>
            <a:r>
              <a:rPr lang="hu-HU" dirty="0"/>
              <a:t>a modern agykutatás egyik legrégebben használt vizsgáló eszköze az elektorenkefalográfia más néven EEG.  </a:t>
            </a:r>
          </a:p>
          <a:p>
            <a:pPr lvl="1"/>
            <a:r>
              <a:rPr lang="hu-HU" dirty="0"/>
              <a:t>1924 Hans Berger</a:t>
            </a:r>
          </a:p>
          <a:p>
            <a:pPr lvl="1"/>
            <a:r>
              <a:rPr lang="hu-HU" dirty="0">
                <a:sym typeface="Symbol" panose="05050102010706020507" pitchFamily="18" charset="2"/>
              </a:rPr>
              <a:t>delta, théta, alfa, béta, gamma tartományok</a:t>
            </a:r>
            <a:endParaRPr lang="hu-HU" dirty="0"/>
          </a:p>
          <a:p>
            <a:pPr lvl="1"/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056" y="4291884"/>
            <a:ext cx="3421487" cy="2566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292" y="1020395"/>
            <a:ext cx="2059013" cy="311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10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Elektródák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1916"/>
            <a:ext cx="10515600" cy="5149516"/>
          </a:xfrm>
        </p:spPr>
        <p:txBody>
          <a:bodyPr>
            <a:normAutofit lnSpcReduction="10000"/>
          </a:bodyPr>
          <a:lstStyle/>
          <a:p>
            <a:pPr lvl="1"/>
            <a:endParaRPr lang="hu-HU" dirty="0"/>
          </a:p>
          <a:p>
            <a:pPr lvl="1"/>
            <a:r>
              <a:rPr lang="hu-HU" dirty="0"/>
              <a:t>vezetőképesség</a:t>
            </a:r>
          </a:p>
          <a:p>
            <a:pPr lvl="2"/>
            <a:r>
              <a:rPr lang="hu-HU" dirty="0"/>
              <a:t>ezüst ötvözetek</a:t>
            </a:r>
          </a:p>
          <a:p>
            <a:pPr lvl="2"/>
            <a:r>
              <a:rPr lang="hu-HU" dirty="0"/>
              <a:t>keverékek</a:t>
            </a:r>
          </a:p>
          <a:p>
            <a:pPr lvl="1"/>
            <a:endParaRPr lang="hu-HU" dirty="0"/>
          </a:p>
          <a:p>
            <a:pPr lvl="1"/>
            <a:r>
              <a:rPr lang="hu-HU" dirty="0"/>
              <a:t>passzív</a:t>
            </a:r>
          </a:p>
          <a:p>
            <a:pPr lvl="2"/>
            <a:r>
              <a:rPr lang="hu-HU" dirty="0"/>
              <a:t>bőr előkészítése (hosszadalmas</a:t>
            </a:r>
          </a:p>
          <a:p>
            <a:pPr lvl="2"/>
            <a:r>
              <a:rPr lang="hu-HU" dirty="0"/>
              <a:t>alacsony zajszint</a:t>
            </a:r>
          </a:p>
          <a:p>
            <a:pPr lvl="2"/>
            <a:r>
              <a:rPr lang="hu-HU" dirty="0"/>
              <a:t>orvosi felhasználás</a:t>
            </a:r>
          </a:p>
          <a:p>
            <a:pPr lvl="2"/>
            <a:r>
              <a:rPr lang="hu-HU" dirty="0" err="1"/>
              <a:t>ECoG</a:t>
            </a:r>
            <a:endParaRPr lang="hu-HU" dirty="0"/>
          </a:p>
          <a:p>
            <a:pPr lvl="2"/>
            <a:endParaRPr lang="hu-HU" dirty="0"/>
          </a:p>
          <a:p>
            <a:pPr lvl="1"/>
            <a:r>
              <a:rPr lang="hu-HU" dirty="0"/>
              <a:t>aktív</a:t>
            </a:r>
          </a:p>
          <a:p>
            <a:pPr lvl="2"/>
            <a:r>
              <a:rPr lang="hu-HU" dirty="0"/>
              <a:t>beépített feszültség erősítő</a:t>
            </a:r>
          </a:p>
          <a:p>
            <a:pPr lvl="2"/>
            <a:r>
              <a:rPr lang="hu-HU" dirty="0"/>
              <a:t>könnyebb és gyorsabb alkalmazás</a:t>
            </a:r>
          </a:p>
          <a:p>
            <a:pPr lvl="2"/>
            <a:r>
              <a:rPr lang="hu-HU" dirty="0"/>
              <a:t>száraz vagy pasztás</a:t>
            </a:r>
          </a:p>
          <a:p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453" y="2264745"/>
            <a:ext cx="3433293" cy="3031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2264745"/>
            <a:ext cx="4046847" cy="303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21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48" y="559135"/>
            <a:ext cx="10429575" cy="5527675"/>
          </a:xfrm>
        </p:spPr>
      </p:pic>
    </p:spTree>
    <p:extLst>
      <p:ext uri="{BB962C8B-B14F-4D97-AF65-F5344CB8AC3E}">
        <p14:creationId xmlns:p14="http://schemas.microsoft.com/office/powerpoint/2010/main" val="191298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2"/>
          <a:stretch/>
        </p:blipFill>
        <p:spPr>
          <a:xfrm>
            <a:off x="953310" y="0"/>
            <a:ext cx="4805464" cy="3647225"/>
          </a:xfrm>
        </p:spPr>
      </p:pic>
      <p:pic>
        <p:nvPicPr>
          <p:cNvPr id="3" name="Picture 2" descr="A person wearing a hat and sunglasses&#10;&#10;Description automatically generated">
            <a:extLst>
              <a:ext uri="{FF2B5EF4-FFF2-40B4-BE49-F238E27FC236}">
                <a16:creationId xmlns:a16="http://schemas.microsoft.com/office/drawing/2014/main" id="{09DD8A97-4BD5-4B01-9A4E-8ED13919F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068" y="-323154"/>
            <a:ext cx="10287000" cy="6858000"/>
          </a:xfrm>
          <a:prstGeom prst="rect">
            <a:avLst/>
          </a:prstGeom>
        </p:spPr>
      </p:pic>
      <p:pic>
        <p:nvPicPr>
          <p:cNvPr id="6" name="Picture 5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EEB4AAB7-1E74-4784-9497-271905E61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8" y="3677055"/>
            <a:ext cx="5632316" cy="318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13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8" y="336884"/>
            <a:ext cx="10511133" cy="6256421"/>
          </a:xfrm>
        </p:spPr>
      </p:pic>
    </p:spTree>
    <p:extLst>
      <p:ext uri="{BB962C8B-B14F-4D97-AF65-F5344CB8AC3E}">
        <p14:creationId xmlns:p14="http://schemas.microsoft.com/office/powerpoint/2010/main" val="352038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981" y="39694"/>
            <a:ext cx="9040968" cy="681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2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1512" y="171719"/>
            <a:ext cx="975576" cy="1476777"/>
          </a:xfrm>
        </p:spPr>
        <p:txBody>
          <a:bodyPr/>
          <a:lstStyle/>
          <a:p>
            <a:r>
              <a:rPr lang="hu-HU" dirty="0"/>
              <a:t>FFT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091" y="1648496"/>
            <a:ext cx="9012843" cy="494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07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8" y="0"/>
            <a:ext cx="9724293" cy="6858000"/>
          </a:xfrm>
        </p:spPr>
      </p:pic>
    </p:spTree>
    <p:extLst>
      <p:ext uri="{BB962C8B-B14F-4D97-AF65-F5344CB8AC3E}">
        <p14:creationId xmlns:p14="http://schemas.microsoft.com/office/powerpoint/2010/main" val="3132765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360</TotalTime>
  <Words>858</Words>
  <Application>Microsoft Office PowerPoint</Application>
  <PresentationFormat>Widescreen</PresentationFormat>
  <Paragraphs>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Celestial</vt:lpstr>
      <vt:lpstr>Az EEG és a Neurofeedback</vt:lpstr>
      <vt:lpstr>Alapjai és története</vt:lpstr>
      <vt:lpstr>Elektródák</vt:lpstr>
      <vt:lpstr>PowerPoint Presentation</vt:lpstr>
      <vt:lpstr>PowerPoint Presentation</vt:lpstr>
      <vt:lpstr>PowerPoint Presentation</vt:lpstr>
      <vt:lpstr>PowerPoint Presentation</vt:lpstr>
      <vt:lpstr>FFT</vt:lpstr>
      <vt:lpstr>PowerPoint Presentation</vt:lpstr>
      <vt:lpstr>PowerPoint Presentation</vt:lpstr>
      <vt:lpstr>PowerPoint Presentation</vt:lpstr>
      <vt:lpstr>Neurofeedback</vt:lpstr>
      <vt:lpstr>Felhasználása</vt:lpstr>
      <vt:lpstr>Neurofeedback és az ADHD</vt:lpstr>
      <vt:lpstr>PowerPoint Presentation</vt:lpstr>
      <vt:lpstr>PowerPoint Presentation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Neurofeedback</dc:title>
  <dc:creator>Gergely Drotos</dc:creator>
  <cp:lastModifiedBy>Gergely Drotos</cp:lastModifiedBy>
  <cp:revision>51</cp:revision>
  <dcterms:created xsi:type="dcterms:W3CDTF">2016-09-02T08:57:58Z</dcterms:created>
  <dcterms:modified xsi:type="dcterms:W3CDTF">2019-09-26T14:43:51Z</dcterms:modified>
</cp:coreProperties>
</file>